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307" r:id="rId2"/>
    <p:sldId id="263" r:id="rId3"/>
    <p:sldId id="284" r:id="rId4"/>
    <p:sldId id="296" r:id="rId5"/>
    <p:sldId id="297" r:id="rId6"/>
    <p:sldId id="294" r:id="rId7"/>
    <p:sldId id="298" r:id="rId8"/>
    <p:sldId id="299" r:id="rId9"/>
    <p:sldId id="305" r:id="rId10"/>
    <p:sldId id="300" r:id="rId11"/>
    <p:sldId id="303" r:id="rId12"/>
    <p:sldId id="304" r:id="rId13"/>
    <p:sldId id="287" r:id="rId14"/>
    <p:sldId id="308" r:id="rId15"/>
    <p:sldId id="280" r:id="rId1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20" autoAdjust="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24334-39D1-4FED-9ECC-61BF1F2EAD02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B7E5-BAF7-4218-B0B0-25FC89915B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4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3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9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0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4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4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7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7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4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219200"/>
            <a:ext cx="5257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This is a hidden slide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143000" y="2743200"/>
            <a:ext cx="72771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Dear honorable teacher please follow the instructions that has given in the slide </a:t>
            </a:r>
            <a:r>
              <a:rPr lang="en-US" sz="2400" dirty="0" smtClean="0"/>
              <a:t>notes (under the every slide). </a:t>
            </a:r>
            <a:r>
              <a:rPr lang="en-US" sz="2400" dirty="0" smtClean="0"/>
              <a:t>It would be helpful to take a successful class. Thanks a lot. I wish you good luck.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" y="14288"/>
            <a:ext cx="9144000" cy="684371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7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457200"/>
            <a:ext cx="5638800" cy="762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Individual Work</a:t>
            </a:r>
            <a:endParaRPr lang="en-US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609600" y="1752600"/>
            <a:ext cx="7543800" cy="45720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Open your English Grammar book  page no. 26 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Read the passage carefully  : </a:t>
            </a:r>
          </a:p>
          <a:p>
            <a:pPr algn="ctr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Ask and answer with your partner :</a:t>
            </a:r>
          </a:p>
          <a:p>
            <a:pPr>
              <a:buFont typeface="Wingdings" pitchFamily="2" charset="2"/>
              <a:buChar char="v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How many verbs with+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are there in 	the passage ? Find out them.</a:t>
            </a:r>
          </a:p>
          <a:p>
            <a:pPr>
              <a:buFont typeface="Wingdings" pitchFamily="2" charset="2"/>
              <a:buChar char="v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Do all the verbs having ‘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 work as 	gerunds or participles ? If not identify 	and show them separately.</a:t>
            </a:r>
          </a:p>
          <a:p>
            <a:pPr>
              <a:buFont typeface="Wingdings" pitchFamily="2" charset="2"/>
              <a:buChar char="v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Are there infinitives in the passage ? Find 	out them.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838200"/>
            <a:ext cx="42672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Pair Works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9812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Replace infinitives of the following sentences by gerund.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895600"/>
            <a:ext cx="8153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sz="2800" dirty="0" err="1" smtClean="0"/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,.   To tell a lie is a great sin.</a:t>
            </a:r>
          </a:p>
          <a:p>
            <a:pPr marL="571500" indent="-571500">
              <a:buAutoNum type="romanL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like to eat vegetables.</a:t>
            </a:r>
          </a:p>
          <a:p>
            <a:pPr marL="571500" indent="-571500">
              <a:buAutoNum type="romanL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His hobby is to travel.</a:t>
            </a:r>
          </a:p>
          <a:p>
            <a:pPr marL="571500" indent="-571500">
              <a:buAutoNum type="romanL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walk is good for health.</a:t>
            </a:r>
          </a:p>
          <a:p>
            <a:pPr marL="571500" indent="-571500">
              <a:buAutoNum type="romanL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 started to learn English.</a:t>
            </a:r>
          </a:p>
          <a:p>
            <a:pPr marL="571500" indent="-571500">
              <a:buAutoNum type="romanL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bad to find fault with others.</a:t>
            </a:r>
          </a:p>
          <a:p>
            <a:pPr marL="571500" indent="-571500">
              <a:buAutoNum type="romanL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plant a sapling is everybody’s responsibility.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vegetab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2971800"/>
            <a:ext cx="2801112" cy="19964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457200"/>
            <a:ext cx="48006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Group Works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Complete the following sentences by using appropriate gerundial form of verbs :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514600"/>
            <a:ext cx="792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You cannot learn English without (a)……….... the four language skills. (b) ……….. is the first skill you should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practise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The second one is (c) ………. . The third one is (d) ……….. while the fourth skill is      (e) ……….. Unless you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practise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skills, you cannot succeed in (f) ………..  any foreign language.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5334000"/>
            <a:ext cx="7924800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Answer : (a) 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practising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(b)  listening,  (c) speaking,  (d) reading,  (e) writing,  (f) learning,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304800"/>
            <a:ext cx="3429000" cy="2057400"/>
          </a:xfrm>
          <a:prstGeom prst="cloudCallout">
            <a:avLst>
              <a:gd name="adj1" fmla="val -77038"/>
              <a:gd name="adj2" fmla="val 77543"/>
            </a:avLst>
          </a:prstGeom>
          <a:noFill/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HOME WORK</a:t>
            </a:r>
            <a:endParaRPr lang="en-US" sz="40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pic>
        <p:nvPicPr>
          <p:cNvPr id="3" name="Picture 2" descr="H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24000"/>
            <a:ext cx="4136571" cy="28599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ounded Rectangle 3"/>
          <p:cNvSpPr/>
          <p:nvPr/>
        </p:nvSpPr>
        <p:spPr>
          <a:xfrm>
            <a:off x="1600200" y="4876800"/>
            <a:ext cx="7010400" cy="1295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Write the functions of Gerund  :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6248400" cy="1600200"/>
          </a:xfrm>
          <a:prstGeom prst="rect">
            <a:avLst/>
          </a:prstGeom>
          <a:noFill/>
        </p:spPr>
        <p:txBody>
          <a:bodyPr wrap="none" rtlCol="0">
            <a:prstTxWarp prst="textInflate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MonooMJ" pitchFamily="2" charset="0"/>
              </a:rPr>
              <a:t>Acknowledgement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  <a:cs typeface="Monoo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028735"/>
            <a:ext cx="7924800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We would like to express our cordial gratitude to the  Ministry of Education, Directorate of Secondary &amp; Higher Education, NCTB, a2i</a:t>
            </a:r>
            <a:endParaRPr lang="en-US" sz="2400" b="1" dirty="0">
              <a:solidFill>
                <a:srgbClr val="003399"/>
              </a:solidFill>
              <a:latin typeface="Book Antiqua" pitchFamily="18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95700" y="3387520"/>
            <a:ext cx="1905000" cy="752565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  <a:cs typeface="Nikosh" pitchFamily="2" charset="0"/>
              </a:rPr>
              <a:t>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298541"/>
            <a:ext cx="7772400" cy="212955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the panel of honorable editors ( Md. Jahangir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Hasan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Rangpur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Ranjit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Poddar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and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Urmila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Ahmed,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to enrich the contents.</a:t>
            </a:r>
          </a:p>
        </p:txBody>
      </p:sp>
    </p:spTree>
    <p:extLst>
      <p:ext uri="{BB962C8B-B14F-4D97-AF65-F5344CB8AC3E}">
        <p14:creationId xmlns:p14="http://schemas.microsoft.com/office/powerpoint/2010/main" val="8153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609600"/>
            <a:ext cx="37338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838200" y="4724400"/>
            <a:ext cx="7162800" cy="1524000"/>
          </a:xfr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THE END.</a:t>
            </a:r>
            <a:endParaRPr lang="en-US" sz="72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818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762000"/>
            <a:ext cx="6705600" cy="9144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WELCOME</a:t>
            </a:r>
            <a:endParaRPr lang="en-US" sz="6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5715000"/>
            <a:ext cx="5715000" cy="762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HOW  ARE  YOU ?</a:t>
            </a:r>
            <a:endParaRPr lang="en-US" sz="3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pic>
        <p:nvPicPr>
          <p:cNvPr id="7" name="Picture 6" descr="rose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752600"/>
            <a:ext cx="3773112" cy="36696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1208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14600" y="533400"/>
            <a:ext cx="4038600" cy="83820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  </a:t>
            </a:r>
            <a:r>
              <a:rPr lang="en-US" sz="44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IDENTITY</a:t>
            </a:r>
            <a:endParaRPr lang="en-US" sz="44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90800" y="1600200"/>
            <a:ext cx="5334000" cy="19812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SK.MD. HARUNAR RASHID.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Senior Teacher</a:t>
            </a:r>
          </a:p>
          <a:p>
            <a:pPr algn="ctr"/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Model High School</a:t>
            </a:r>
          </a:p>
          <a:p>
            <a:pPr algn="ctr"/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Bogra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4114800"/>
            <a:ext cx="5334000" cy="1981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ENGLISH GRAMMAR.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 : Nine &amp; Ten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Unit : Four, Lesson : 2.</a:t>
            </a:r>
          </a:p>
        </p:txBody>
      </p:sp>
      <p:pic>
        <p:nvPicPr>
          <p:cNvPr id="7" name="Picture 6" descr="Mysel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981200"/>
            <a:ext cx="886691" cy="115711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Picture 7" descr="si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4495800"/>
            <a:ext cx="853440" cy="1143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Morning wal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33400"/>
            <a:ext cx="2743200" cy="2667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657600" y="1600200"/>
            <a:ext cx="51054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Walking is good for health.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7" descr="qq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533400"/>
            <a:ext cx="2819400" cy="269557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657600" y="1295400"/>
            <a:ext cx="5105400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Reading the Quran is a good habit.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3581400"/>
            <a:ext cx="73914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Here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reading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is formed from the word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read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by adding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and used as the subject of  a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verb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wroks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noun.</a:t>
            </a:r>
            <a:endParaRPr lang="en-US" sz="3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52600" y="5486400"/>
            <a:ext cx="57912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It’s called a Gerund.</a:t>
            </a:r>
            <a:endParaRPr lang="en-US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5334000"/>
            <a:ext cx="8229600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Do you know, here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reading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(read 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what kinds of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verb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parts of speech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3" grpId="0" animBg="1"/>
      <p:bldP spid="24" grpId="0" animBg="1"/>
      <p:bldP spid="8" grpId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838200"/>
            <a:ext cx="4953000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Elephant" pitchFamily="18" charset="0"/>
                <a:cs typeface="Times New Roman" pitchFamily="18" charset="0"/>
              </a:rPr>
              <a:t>Lesson Declaration </a:t>
            </a:r>
            <a:endParaRPr lang="en-US" sz="3600" dirty="0"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905000"/>
            <a:ext cx="7086600" cy="3505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 today we shall discuss about</a:t>
            </a:r>
          </a:p>
          <a:p>
            <a:pPr algn="ctr"/>
            <a:r>
              <a:rPr lang="en-US" sz="88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Gerund</a:t>
            </a:r>
            <a:endParaRPr lang="en-US" sz="88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6705600" cy="7078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  <a:latin typeface="Stencil" pitchFamily="82" charset="0"/>
                <a:cs typeface="Times New Roman" pitchFamily="18" charset="0"/>
              </a:rPr>
              <a:t>LESSON OUTCONES</a:t>
            </a:r>
            <a:endParaRPr lang="en-US" sz="4000" dirty="0">
              <a:solidFill>
                <a:srgbClr val="7030A0"/>
              </a:solidFill>
              <a:latin typeface="Stencil" pitchFamily="82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524000"/>
            <a:ext cx="8077200" cy="36576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By the end of the lesson students will have </a:t>
            </a:r>
          </a:p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learnt what Gerund is.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the difference between Participle and Gerund.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the uses of Gerund &amp; Infinitive instead.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Used appropriate gerundial form of verbs.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Gerund</a:t>
            </a: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3716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 Gerund is that form of the verb which ends in –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and has the force of a Noun and a Verb.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352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Functions of Gerund :</a:t>
            </a:r>
            <a:endParaRPr lang="en-US" sz="28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0386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 As the subject of a verb : </a:t>
            </a: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648200"/>
            <a:ext cx="502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Reading  is our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pastime.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Learning is a continuous process.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e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3657600"/>
            <a:ext cx="2714625" cy="20002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0" y="23622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Gerund has the force of a Noun and a Verb: it is a Verbal Noun.</a:t>
            </a: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3048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u="sng" dirty="0" smtClean="0">
                <a:latin typeface="Times New Roman" pitchFamily="18" charset="0"/>
                <a:cs typeface="Times New Roman" pitchFamily="18" charset="0"/>
              </a:rPr>
              <a:t>Functions of Gerund :</a:t>
            </a:r>
            <a:endParaRPr lang="en-US" sz="32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b)  As the object of a verb :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38862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c)  As the object of preposition: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3622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Stop writing.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He learns drawing.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46482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They are fond of swimming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I am thinking of going there.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ik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981200"/>
            <a:ext cx="2286000" cy="1714500"/>
          </a:xfrm>
          <a:prstGeom prst="rect">
            <a:avLst/>
          </a:prstGeom>
        </p:spPr>
      </p:pic>
      <p:pic>
        <p:nvPicPr>
          <p:cNvPr id="8" name="Picture 7" descr="su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3962400"/>
            <a:ext cx="2514600" cy="18192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3048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u="sng" dirty="0" smtClean="0">
                <a:latin typeface="Times New Roman" pitchFamily="18" charset="0"/>
                <a:cs typeface="Times New Roman" pitchFamily="18" charset="0"/>
              </a:rPr>
              <a:t>Functions of Gerund :</a:t>
            </a:r>
            <a:endParaRPr lang="en-US" sz="32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d)  As a complement to verb  :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0386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e)  As a part of compound noun :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Seeing is believing.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My hobby is reading.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7244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We need safe drinking water.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The police used laughing-gas.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s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752600"/>
            <a:ext cx="2628900" cy="1743075"/>
          </a:xfrm>
          <a:prstGeom prst="rect">
            <a:avLst/>
          </a:prstGeom>
        </p:spPr>
      </p:pic>
      <p:pic>
        <p:nvPicPr>
          <p:cNvPr id="9" name="Picture 8" descr="w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4191000"/>
            <a:ext cx="2667000" cy="179785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</TotalTime>
  <Words>649</Words>
  <Application>Microsoft Office PowerPoint</Application>
  <PresentationFormat>On-screen Show (4:3)</PresentationFormat>
  <Paragraphs>76</Paragraphs>
  <Slides>15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Book Antiqua</vt:lpstr>
      <vt:lpstr>Calibri</vt:lpstr>
      <vt:lpstr>Elephant</vt:lpstr>
      <vt:lpstr>MonooMJ</vt:lpstr>
      <vt:lpstr>Nikosh</vt:lpstr>
      <vt:lpstr>Stencil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MR.HARUN</cp:lastModifiedBy>
  <cp:revision>206</cp:revision>
  <cp:lastPrinted>2013-04-24T06:22:17Z</cp:lastPrinted>
  <dcterms:created xsi:type="dcterms:W3CDTF">2013-04-21T06:16:47Z</dcterms:created>
  <dcterms:modified xsi:type="dcterms:W3CDTF">2015-06-25T07:12:55Z</dcterms:modified>
</cp:coreProperties>
</file>